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971913"/>
            <a:ext cx="7416403" cy="2805113"/>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MoneyMap: Agile &amp; Kanban for Visual Budget &amp; Expense Tracker</a:t>
            </a:r>
            <a:endParaRPr lang="en-US" sz="4400" dirty="0"/>
          </a:p>
        </p:txBody>
      </p:sp>
      <p:sp>
        <p:nvSpPr>
          <p:cNvPr id="4" name="Text 1"/>
          <p:cNvSpPr/>
          <p:nvPr/>
        </p:nvSpPr>
        <p:spPr>
          <a:xfrm>
            <a:off x="863798" y="5147191"/>
            <a:ext cx="741640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Welcome to our presentation on the MoneyMap project. We're excited to share how the Agile methodology and Kanban framework will drive our development of this intuitive visual budget and expense tracker.</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8073" y="611386"/>
            <a:ext cx="9651563" cy="631627"/>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Montserrat Bold" pitchFamily="34" charset="0"/>
                <a:ea typeface="Montserrat Bold" pitchFamily="34" charset="-122"/>
                <a:cs typeface="Montserrat Bold" pitchFamily="34" charset="-120"/>
              </a:rPr>
              <a:t>Why Agile &amp; Kanban for MoneyMap?</a:t>
            </a:r>
            <a:endParaRPr lang="en-US" sz="3950" dirty="0"/>
          </a:p>
        </p:txBody>
      </p:sp>
      <p:sp>
        <p:nvSpPr>
          <p:cNvPr id="3" name="Text 1"/>
          <p:cNvSpPr/>
          <p:nvPr/>
        </p:nvSpPr>
        <p:spPr>
          <a:xfrm>
            <a:off x="778073" y="1776532"/>
            <a:ext cx="6265902" cy="666750"/>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MoneyMap is designed to simplify financial management through visual budget tracking, expense categorization, and manual entry.</a:t>
            </a:r>
            <a:endParaRPr lang="en-US" sz="1750" dirty="0"/>
          </a:p>
        </p:txBody>
      </p:sp>
      <p:sp>
        <p:nvSpPr>
          <p:cNvPr id="4" name="Text 2"/>
          <p:cNvSpPr/>
          <p:nvPr/>
        </p:nvSpPr>
        <p:spPr>
          <a:xfrm>
            <a:off x="778073" y="2643307"/>
            <a:ext cx="6265902" cy="1333500"/>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Our team—Ashim Gurung, Ayush Pun, and Sanjeel Gurung—will leverage Agile's iterative approach, especially for UI/UX, ensuring continuous customer feedback and adaptability to evolving user needs.</a:t>
            </a:r>
            <a:endParaRPr lang="en-US" sz="1750" dirty="0"/>
          </a:p>
        </p:txBody>
      </p:sp>
      <p:pic>
        <p:nvPicPr>
          <p:cNvPr id="5" name="Image 0" descr="preencoded.png">    </p:cNvPr>
          <p:cNvPicPr>
            <a:picLocks noChangeAspect="1"/>
          </p:cNvPicPr>
          <p:nvPr/>
        </p:nvPicPr>
        <p:blipFill>
          <a:blip r:embed="rId1"/>
          <a:stretch>
            <a:fillRect/>
          </a:stretch>
        </p:blipFill>
        <p:spPr>
          <a:xfrm>
            <a:off x="7594044" y="1826538"/>
            <a:ext cx="6265902" cy="62659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1633"/>
          </a:xfrm>
          <a:prstGeom prst="rect">
            <a:avLst/>
          </a:prstGeom>
        </p:spPr>
      </p:pic>
      <p:sp>
        <p:nvSpPr>
          <p:cNvPr id="3" name="Text 0"/>
          <p:cNvSpPr/>
          <p:nvPr/>
        </p:nvSpPr>
        <p:spPr>
          <a:xfrm>
            <a:off x="725567" y="3163372"/>
            <a:ext cx="9522023" cy="589002"/>
          </a:xfrm>
          <a:prstGeom prst="rect">
            <a:avLst/>
          </a:prstGeom>
          <a:noFill/>
          <a:ln/>
        </p:spPr>
        <p:txBody>
          <a:bodyPr wrap="none" lIns="0" tIns="0" rIns="0" bIns="0" rtlCol="0" anchor="t"/>
          <a:lstStyle/>
          <a:p>
            <a:pPr algn="l" indent="0" marL="0">
              <a:lnSpc>
                <a:spcPts val="4600"/>
              </a:lnSpc>
              <a:buNone/>
            </a:pPr>
            <a:r>
              <a:rPr lang="en-US" sz="3700" b="1" dirty="0">
                <a:solidFill>
                  <a:srgbClr val="000000"/>
                </a:solidFill>
                <a:latin typeface="Montserrat Bold" pitchFamily="34" charset="0"/>
                <a:ea typeface="Montserrat Bold" pitchFamily="34" charset="-122"/>
                <a:cs typeface="Montserrat Bold" pitchFamily="34" charset="-120"/>
              </a:rPr>
              <a:t>Agile Fundamentals: Values &amp; Benefits</a:t>
            </a:r>
            <a:endParaRPr lang="en-US" sz="3700" dirty="0"/>
          </a:p>
        </p:txBody>
      </p:sp>
      <p:pic>
        <p:nvPicPr>
          <p:cNvPr id="4" name="Image 1" descr="preencoded.png">    </p:cNvPr>
          <p:cNvPicPr>
            <a:picLocks noChangeAspect="1"/>
          </p:cNvPicPr>
          <p:nvPr/>
        </p:nvPicPr>
        <p:blipFill>
          <a:blip r:embed="rId2"/>
          <a:stretch>
            <a:fillRect/>
          </a:stretch>
        </p:blipFill>
        <p:spPr>
          <a:xfrm>
            <a:off x="725567" y="4063365"/>
            <a:ext cx="518279" cy="518279"/>
          </a:xfrm>
          <a:prstGeom prst="rect">
            <a:avLst/>
          </a:prstGeom>
        </p:spPr>
      </p:pic>
      <p:sp>
        <p:nvSpPr>
          <p:cNvPr id="5" name="Text 1"/>
          <p:cNvSpPr/>
          <p:nvPr/>
        </p:nvSpPr>
        <p:spPr>
          <a:xfrm>
            <a:off x="1502926" y="4186357"/>
            <a:ext cx="2763917" cy="294442"/>
          </a:xfrm>
          <a:prstGeom prst="rect">
            <a:avLst/>
          </a:prstGeom>
          <a:noFill/>
          <a:ln/>
        </p:spPr>
        <p:txBody>
          <a:bodyPr wrap="none" lIns="0" tIns="0" rIns="0" bIns="0" rtlCol="0" anchor="t"/>
          <a:lstStyle/>
          <a:p>
            <a:pPr algn="l" indent="0" marL="0">
              <a:lnSpc>
                <a:spcPts val="2300"/>
              </a:lnSpc>
              <a:buNone/>
            </a:pPr>
            <a:r>
              <a:rPr lang="en-US" sz="1850" b="1" dirty="0">
                <a:solidFill>
                  <a:srgbClr val="3D3838"/>
                </a:solidFill>
                <a:latin typeface="Montserrat Bold" pitchFamily="34" charset="0"/>
                <a:ea typeface="Montserrat Bold" pitchFamily="34" charset="-122"/>
                <a:cs typeface="Montserrat Bold" pitchFamily="34" charset="-120"/>
              </a:rPr>
              <a:t>Iterative Development</a:t>
            </a:r>
            <a:endParaRPr lang="en-US" sz="1850" dirty="0"/>
          </a:p>
        </p:txBody>
      </p:sp>
      <p:sp>
        <p:nvSpPr>
          <p:cNvPr id="6" name="Text 2"/>
          <p:cNvSpPr/>
          <p:nvPr/>
        </p:nvSpPr>
        <p:spPr>
          <a:xfrm>
            <a:off x="1502926" y="4605099"/>
            <a:ext cx="12401907" cy="310872"/>
          </a:xfrm>
          <a:prstGeom prst="rect">
            <a:avLst/>
          </a:prstGeom>
          <a:noFill/>
          <a:ln/>
        </p:spPr>
        <p:txBody>
          <a:bodyPr wrap="none" lIns="0" tIns="0" rIns="0" bIns="0" rtlCol="0" anchor="t"/>
          <a:lstStyle/>
          <a:p>
            <a:pPr algn="l" indent="0" marL="0">
              <a:lnSpc>
                <a:spcPts val="2400"/>
              </a:lnSpc>
              <a:buNone/>
            </a:pPr>
            <a:r>
              <a:rPr lang="en-US" sz="1600" dirty="0">
                <a:solidFill>
                  <a:srgbClr val="3D3838"/>
                </a:solidFill>
                <a:latin typeface="Source Sans Pro" pitchFamily="34" charset="0"/>
                <a:ea typeface="Source Sans Pro" pitchFamily="34" charset="-122"/>
                <a:cs typeface="Source Sans Pro" pitchFamily="34" charset="-120"/>
              </a:rPr>
              <a:t>Enables continuous refinement of UI/UX, delivering functional components rapidly.</a:t>
            </a:r>
            <a:endParaRPr lang="en-US" sz="1600" dirty="0"/>
          </a:p>
        </p:txBody>
      </p:sp>
      <p:pic>
        <p:nvPicPr>
          <p:cNvPr id="7" name="Image 2" descr="preencoded.png">    </p:cNvPr>
          <p:cNvPicPr>
            <a:picLocks noChangeAspect="1"/>
          </p:cNvPicPr>
          <p:nvPr/>
        </p:nvPicPr>
        <p:blipFill>
          <a:blip r:embed="rId3"/>
          <a:stretch>
            <a:fillRect/>
          </a:stretch>
        </p:blipFill>
        <p:spPr>
          <a:xfrm>
            <a:off x="725567" y="5434251"/>
            <a:ext cx="518279" cy="518279"/>
          </a:xfrm>
          <a:prstGeom prst="rect">
            <a:avLst/>
          </a:prstGeom>
        </p:spPr>
      </p:pic>
      <p:sp>
        <p:nvSpPr>
          <p:cNvPr id="8" name="Text 3"/>
          <p:cNvSpPr/>
          <p:nvPr/>
        </p:nvSpPr>
        <p:spPr>
          <a:xfrm>
            <a:off x="1502926" y="5557242"/>
            <a:ext cx="2923580" cy="294442"/>
          </a:xfrm>
          <a:prstGeom prst="rect">
            <a:avLst/>
          </a:prstGeom>
          <a:noFill/>
          <a:ln/>
        </p:spPr>
        <p:txBody>
          <a:bodyPr wrap="none" lIns="0" tIns="0" rIns="0" bIns="0" rtlCol="0" anchor="t"/>
          <a:lstStyle/>
          <a:p>
            <a:pPr algn="l" indent="0" marL="0">
              <a:lnSpc>
                <a:spcPts val="2300"/>
              </a:lnSpc>
              <a:buNone/>
            </a:pPr>
            <a:r>
              <a:rPr lang="en-US" sz="1850" b="1" dirty="0">
                <a:solidFill>
                  <a:srgbClr val="3D3838"/>
                </a:solidFill>
                <a:latin typeface="Montserrat Bold" pitchFamily="34" charset="0"/>
                <a:ea typeface="Montserrat Bold" pitchFamily="34" charset="-122"/>
                <a:cs typeface="Montserrat Bold" pitchFamily="34" charset="-120"/>
              </a:rPr>
              <a:t>Customer Collaboration</a:t>
            </a:r>
            <a:endParaRPr lang="en-US" sz="1850" dirty="0"/>
          </a:p>
        </p:txBody>
      </p:sp>
      <p:sp>
        <p:nvSpPr>
          <p:cNvPr id="9" name="Text 4"/>
          <p:cNvSpPr/>
          <p:nvPr/>
        </p:nvSpPr>
        <p:spPr>
          <a:xfrm>
            <a:off x="1502926" y="5975985"/>
            <a:ext cx="12401907" cy="310872"/>
          </a:xfrm>
          <a:prstGeom prst="rect">
            <a:avLst/>
          </a:prstGeom>
          <a:noFill/>
          <a:ln/>
        </p:spPr>
        <p:txBody>
          <a:bodyPr wrap="none" lIns="0" tIns="0" rIns="0" bIns="0" rtlCol="0" anchor="t"/>
          <a:lstStyle/>
          <a:p>
            <a:pPr algn="l" indent="0" marL="0">
              <a:lnSpc>
                <a:spcPts val="2400"/>
              </a:lnSpc>
              <a:buNone/>
            </a:pPr>
            <a:r>
              <a:rPr lang="en-US" sz="1600" dirty="0">
                <a:solidFill>
                  <a:srgbClr val="3D3838"/>
                </a:solidFill>
                <a:latin typeface="Source Sans Pro" pitchFamily="34" charset="0"/>
                <a:ea typeface="Source Sans Pro" pitchFamily="34" charset="-122"/>
                <a:cs typeface="Source Sans Pro" pitchFamily="34" charset="-120"/>
              </a:rPr>
              <a:t>Integrates feedback early and often, ensuring features align with user needs.</a:t>
            </a:r>
            <a:endParaRPr lang="en-US" sz="1600" dirty="0"/>
          </a:p>
        </p:txBody>
      </p:sp>
      <p:pic>
        <p:nvPicPr>
          <p:cNvPr id="10" name="Image 3" descr="preencoded.png">    </p:cNvPr>
          <p:cNvPicPr>
            <a:picLocks noChangeAspect="1"/>
          </p:cNvPicPr>
          <p:nvPr/>
        </p:nvPicPr>
        <p:blipFill>
          <a:blip r:embed="rId4"/>
          <a:stretch>
            <a:fillRect/>
          </a:stretch>
        </p:blipFill>
        <p:spPr>
          <a:xfrm>
            <a:off x="725567" y="6805136"/>
            <a:ext cx="518279" cy="518279"/>
          </a:xfrm>
          <a:prstGeom prst="rect">
            <a:avLst/>
          </a:prstGeom>
        </p:spPr>
      </p:pic>
      <p:sp>
        <p:nvSpPr>
          <p:cNvPr id="11" name="Text 5"/>
          <p:cNvSpPr/>
          <p:nvPr/>
        </p:nvSpPr>
        <p:spPr>
          <a:xfrm>
            <a:off x="1502926" y="6928128"/>
            <a:ext cx="2356009" cy="294442"/>
          </a:xfrm>
          <a:prstGeom prst="rect">
            <a:avLst/>
          </a:prstGeom>
          <a:noFill/>
          <a:ln/>
        </p:spPr>
        <p:txBody>
          <a:bodyPr wrap="none" lIns="0" tIns="0" rIns="0" bIns="0" rtlCol="0" anchor="t"/>
          <a:lstStyle/>
          <a:p>
            <a:pPr algn="l" indent="0" marL="0">
              <a:lnSpc>
                <a:spcPts val="2300"/>
              </a:lnSpc>
              <a:buNone/>
            </a:pPr>
            <a:r>
              <a:rPr lang="en-US" sz="1850" b="1" dirty="0">
                <a:solidFill>
                  <a:srgbClr val="3D3838"/>
                </a:solidFill>
                <a:latin typeface="Montserrat Bold" pitchFamily="34" charset="0"/>
                <a:ea typeface="Montserrat Bold" pitchFamily="34" charset="-122"/>
                <a:cs typeface="Montserrat Bold" pitchFamily="34" charset="-120"/>
              </a:rPr>
              <a:t>Adaptability</a:t>
            </a:r>
            <a:endParaRPr lang="en-US" sz="1850" dirty="0"/>
          </a:p>
        </p:txBody>
      </p:sp>
      <p:sp>
        <p:nvSpPr>
          <p:cNvPr id="12" name="Text 6"/>
          <p:cNvSpPr/>
          <p:nvPr/>
        </p:nvSpPr>
        <p:spPr>
          <a:xfrm>
            <a:off x="1502926" y="7346871"/>
            <a:ext cx="12401907" cy="310872"/>
          </a:xfrm>
          <a:prstGeom prst="rect">
            <a:avLst/>
          </a:prstGeom>
          <a:noFill/>
          <a:ln/>
        </p:spPr>
        <p:txBody>
          <a:bodyPr wrap="none" lIns="0" tIns="0" rIns="0" bIns="0" rtlCol="0" anchor="t"/>
          <a:lstStyle/>
          <a:p>
            <a:pPr algn="l" indent="0" marL="0">
              <a:lnSpc>
                <a:spcPts val="2400"/>
              </a:lnSpc>
              <a:buNone/>
            </a:pPr>
            <a:r>
              <a:rPr lang="en-US" sz="1600" dirty="0">
                <a:solidFill>
                  <a:srgbClr val="3D3838"/>
                </a:solidFill>
                <a:latin typeface="Source Sans Pro" pitchFamily="34" charset="0"/>
                <a:ea typeface="Source Sans Pro" pitchFamily="34" charset="-122"/>
                <a:cs typeface="Source Sans Pro" pitchFamily="34" charset="-120"/>
              </a:rPr>
              <a:t>Allows for flexible responses to changing requirements and market shifts.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744" y="488513"/>
            <a:ext cx="7828240" cy="504587"/>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Montserrat Bold" pitchFamily="34" charset="0"/>
                <a:ea typeface="Montserrat Bold" pitchFamily="34" charset="-122"/>
                <a:cs typeface="Montserrat Bold" pitchFamily="34" charset="-120"/>
              </a:rPr>
              <a:t>Kanban Framework: Visual Workflow</a:t>
            </a:r>
            <a:endParaRPr lang="en-US" sz="3150" dirty="0"/>
          </a:p>
        </p:txBody>
      </p:sp>
      <p:pic>
        <p:nvPicPr>
          <p:cNvPr id="3" name="Image 0" descr="preencoded.png">    </p:cNvPr>
          <p:cNvPicPr>
            <a:picLocks noChangeAspect="1"/>
          </p:cNvPicPr>
          <p:nvPr/>
        </p:nvPicPr>
        <p:blipFill>
          <a:blip r:embed="rId1"/>
          <a:stretch>
            <a:fillRect/>
          </a:stretch>
        </p:blipFill>
        <p:spPr>
          <a:xfrm>
            <a:off x="621744" y="1348383"/>
            <a:ext cx="888206" cy="1065848"/>
          </a:xfrm>
          <a:prstGeom prst="rect">
            <a:avLst/>
          </a:prstGeom>
        </p:spPr>
      </p:pic>
      <p:sp>
        <p:nvSpPr>
          <p:cNvPr id="4" name="Text 1"/>
          <p:cNvSpPr/>
          <p:nvPr/>
        </p:nvSpPr>
        <p:spPr>
          <a:xfrm>
            <a:off x="1687592" y="1526024"/>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Backlog</a:t>
            </a:r>
            <a:endParaRPr lang="en-US" sz="1550" dirty="0"/>
          </a:p>
        </p:txBody>
      </p:sp>
      <p:sp>
        <p:nvSpPr>
          <p:cNvPr id="5" name="Text 2"/>
          <p:cNvSpPr/>
          <p:nvPr/>
        </p:nvSpPr>
        <p:spPr>
          <a:xfrm>
            <a:off x="1687592" y="1884997"/>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Prioritized list of features and user stories, ready for development.</a:t>
            </a:r>
            <a:endParaRPr lang="en-US" sz="1350" dirty="0"/>
          </a:p>
        </p:txBody>
      </p:sp>
      <p:pic>
        <p:nvPicPr>
          <p:cNvPr id="6" name="Image 1" descr="preencoded.png">    </p:cNvPr>
          <p:cNvPicPr>
            <a:picLocks noChangeAspect="1"/>
          </p:cNvPicPr>
          <p:nvPr/>
        </p:nvPicPr>
        <p:blipFill>
          <a:blip r:embed="rId2"/>
          <a:stretch>
            <a:fillRect/>
          </a:stretch>
        </p:blipFill>
        <p:spPr>
          <a:xfrm>
            <a:off x="621744" y="2414230"/>
            <a:ext cx="888206" cy="1065848"/>
          </a:xfrm>
          <a:prstGeom prst="rect">
            <a:avLst/>
          </a:prstGeom>
        </p:spPr>
      </p:pic>
      <p:sp>
        <p:nvSpPr>
          <p:cNvPr id="7" name="Text 3"/>
          <p:cNvSpPr/>
          <p:nvPr/>
        </p:nvSpPr>
        <p:spPr>
          <a:xfrm>
            <a:off x="1687592" y="2591872"/>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Analysis</a:t>
            </a:r>
            <a:endParaRPr lang="en-US" sz="1550" dirty="0"/>
          </a:p>
        </p:txBody>
      </p:sp>
      <p:sp>
        <p:nvSpPr>
          <p:cNvPr id="8" name="Text 4"/>
          <p:cNvSpPr/>
          <p:nvPr/>
        </p:nvSpPr>
        <p:spPr>
          <a:xfrm>
            <a:off x="1687592" y="2950845"/>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Detailed breakdown of user stories and technical requirements.</a:t>
            </a:r>
            <a:endParaRPr lang="en-US" sz="1350" dirty="0"/>
          </a:p>
        </p:txBody>
      </p:sp>
      <p:pic>
        <p:nvPicPr>
          <p:cNvPr id="9" name="Image 2" descr="preencoded.png">    </p:cNvPr>
          <p:cNvPicPr>
            <a:picLocks noChangeAspect="1"/>
          </p:cNvPicPr>
          <p:nvPr/>
        </p:nvPicPr>
        <p:blipFill>
          <a:blip r:embed="rId3"/>
          <a:stretch>
            <a:fillRect/>
          </a:stretch>
        </p:blipFill>
        <p:spPr>
          <a:xfrm>
            <a:off x="621744" y="3480078"/>
            <a:ext cx="888206" cy="1065848"/>
          </a:xfrm>
          <a:prstGeom prst="rect">
            <a:avLst/>
          </a:prstGeom>
        </p:spPr>
      </p:pic>
      <p:sp>
        <p:nvSpPr>
          <p:cNvPr id="10" name="Text 5"/>
          <p:cNvSpPr/>
          <p:nvPr/>
        </p:nvSpPr>
        <p:spPr>
          <a:xfrm>
            <a:off x="1687592" y="3657719"/>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Development</a:t>
            </a:r>
            <a:endParaRPr lang="en-US" sz="1550" dirty="0"/>
          </a:p>
        </p:txBody>
      </p:sp>
      <p:sp>
        <p:nvSpPr>
          <p:cNvPr id="11" name="Text 6"/>
          <p:cNvSpPr/>
          <p:nvPr/>
        </p:nvSpPr>
        <p:spPr>
          <a:xfrm>
            <a:off x="1687592" y="4016693"/>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Coding and implementation of features.</a:t>
            </a:r>
            <a:endParaRPr lang="en-US" sz="1350" dirty="0"/>
          </a:p>
        </p:txBody>
      </p:sp>
      <p:pic>
        <p:nvPicPr>
          <p:cNvPr id="12" name="Image 3" descr="preencoded.png">    </p:cNvPr>
          <p:cNvPicPr>
            <a:picLocks noChangeAspect="1"/>
          </p:cNvPicPr>
          <p:nvPr/>
        </p:nvPicPr>
        <p:blipFill>
          <a:blip r:embed="rId4"/>
          <a:stretch>
            <a:fillRect/>
          </a:stretch>
        </p:blipFill>
        <p:spPr>
          <a:xfrm>
            <a:off x="621744" y="4545925"/>
            <a:ext cx="888206" cy="1065848"/>
          </a:xfrm>
          <a:prstGeom prst="rect">
            <a:avLst/>
          </a:prstGeom>
        </p:spPr>
      </p:pic>
      <p:sp>
        <p:nvSpPr>
          <p:cNvPr id="13" name="Text 7"/>
          <p:cNvSpPr/>
          <p:nvPr/>
        </p:nvSpPr>
        <p:spPr>
          <a:xfrm>
            <a:off x="1687592" y="4723567"/>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Testing</a:t>
            </a:r>
            <a:endParaRPr lang="en-US" sz="1550" dirty="0"/>
          </a:p>
        </p:txBody>
      </p:sp>
      <p:sp>
        <p:nvSpPr>
          <p:cNvPr id="14" name="Text 8"/>
          <p:cNvSpPr/>
          <p:nvPr/>
        </p:nvSpPr>
        <p:spPr>
          <a:xfrm>
            <a:off x="1687592" y="5082540"/>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Quality assurance and bug identification.</a:t>
            </a:r>
            <a:endParaRPr lang="en-US" sz="1350" dirty="0"/>
          </a:p>
        </p:txBody>
      </p:sp>
      <p:pic>
        <p:nvPicPr>
          <p:cNvPr id="15" name="Image 4" descr="preencoded.png">    </p:cNvPr>
          <p:cNvPicPr>
            <a:picLocks noChangeAspect="1"/>
          </p:cNvPicPr>
          <p:nvPr/>
        </p:nvPicPr>
        <p:blipFill>
          <a:blip r:embed="rId5"/>
          <a:stretch>
            <a:fillRect/>
          </a:stretch>
        </p:blipFill>
        <p:spPr>
          <a:xfrm>
            <a:off x="621744" y="5611773"/>
            <a:ext cx="888206" cy="1065848"/>
          </a:xfrm>
          <a:prstGeom prst="rect">
            <a:avLst/>
          </a:prstGeom>
        </p:spPr>
      </p:pic>
      <p:sp>
        <p:nvSpPr>
          <p:cNvPr id="16" name="Text 9"/>
          <p:cNvSpPr/>
          <p:nvPr/>
        </p:nvSpPr>
        <p:spPr>
          <a:xfrm>
            <a:off x="1687592" y="5789414"/>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Review</a:t>
            </a:r>
            <a:endParaRPr lang="en-US" sz="1550" dirty="0"/>
          </a:p>
        </p:txBody>
      </p:sp>
      <p:sp>
        <p:nvSpPr>
          <p:cNvPr id="17" name="Text 10"/>
          <p:cNvSpPr/>
          <p:nvPr/>
        </p:nvSpPr>
        <p:spPr>
          <a:xfrm>
            <a:off x="1687592" y="6148388"/>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Stakeholder feedback and acceptance.</a:t>
            </a:r>
            <a:endParaRPr lang="en-US" sz="1350" dirty="0"/>
          </a:p>
        </p:txBody>
      </p:sp>
      <p:pic>
        <p:nvPicPr>
          <p:cNvPr id="18" name="Image 5" descr="preencoded.png">    </p:cNvPr>
          <p:cNvPicPr>
            <a:picLocks noChangeAspect="1"/>
          </p:cNvPicPr>
          <p:nvPr/>
        </p:nvPicPr>
        <p:blipFill>
          <a:blip r:embed="rId6"/>
          <a:stretch>
            <a:fillRect/>
          </a:stretch>
        </p:blipFill>
        <p:spPr>
          <a:xfrm>
            <a:off x="621744" y="6677620"/>
            <a:ext cx="888206" cy="1065848"/>
          </a:xfrm>
          <a:prstGeom prst="rect">
            <a:avLst/>
          </a:prstGeom>
        </p:spPr>
      </p:pic>
      <p:sp>
        <p:nvSpPr>
          <p:cNvPr id="19" name="Text 11"/>
          <p:cNvSpPr/>
          <p:nvPr/>
        </p:nvSpPr>
        <p:spPr>
          <a:xfrm>
            <a:off x="1687592" y="6855262"/>
            <a:ext cx="2018705" cy="252413"/>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Done</a:t>
            </a:r>
            <a:endParaRPr lang="en-US" sz="1550" dirty="0"/>
          </a:p>
        </p:txBody>
      </p:sp>
      <p:sp>
        <p:nvSpPr>
          <p:cNvPr id="20" name="Text 12"/>
          <p:cNvSpPr/>
          <p:nvPr/>
        </p:nvSpPr>
        <p:spPr>
          <a:xfrm>
            <a:off x="1687592" y="7214235"/>
            <a:ext cx="12321064" cy="266462"/>
          </a:xfrm>
          <a:prstGeom prst="rect">
            <a:avLst/>
          </a:prstGeom>
          <a:noFill/>
          <a:ln/>
        </p:spPr>
        <p:txBody>
          <a:bodyPr wrap="none" lIns="0" tIns="0" rIns="0" bIns="0" rtlCol="0" anchor="t"/>
          <a:lstStyle/>
          <a:p>
            <a:pPr algn="l" indent="0" marL="0">
              <a:lnSpc>
                <a:spcPts val="2050"/>
              </a:lnSpc>
              <a:buNone/>
            </a:pPr>
            <a:r>
              <a:rPr lang="en-US" sz="1350" dirty="0">
                <a:solidFill>
                  <a:srgbClr val="3D3838"/>
                </a:solidFill>
                <a:latin typeface="Source Sans Pro" pitchFamily="34" charset="0"/>
                <a:ea typeface="Source Sans Pro" pitchFamily="34" charset="-122"/>
                <a:cs typeface="Source Sans Pro" pitchFamily="34" charset="-120"/>
              </a:rPr>
              <a:t>Completed and deployed features.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488049"/>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MoneyMap Kanban Board in Action</a:t>
            </a:r>
            <a:endParaRPr lang="en-US" sz="4400" dirty="0"/>
          </a:p>
        </p:txBody>
      </p:sp>
      <p:sp>
        <p:nvSpPr>
          <p:cNvPr id="4" name="Text 1"/>
          <p:cNvSpPr/>
          <p:nvPr/>
        </p:nvSpPr>
        <p:spPr>
          <a:xfrm>
            <a:off x="6350198" y="4260771"/>
            <a:ext cx="7416403" cy="148066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Our Kanban board visually tracks MoneyMap's progress, from "Backlog" to "Done." User stories like "As a user, I want to manually log expenses" move through "Analysis," "Development," "Testing," and "Review," ensuring a clear, continuous flow.</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8073" y="611386"/>
            <a:ext cx="10706814" cy="631627"/>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Montserrat Bold" pitchFamily="34" charset="0"/>
                <a:ea typeface="Montserrat Bold" pitchFamily="34" charset="-122"/>
                <a:cs typeface="Montserrat Bold" pitchFamily="34" charset="-120"/>
              </a:rPr>
              <a:t>Continuous Delivery &amp; Technology Stack</a:t>
            </a:r>
            <a:endParaRPr lang="en-US" sz="3950" dirty="0"/>
          </a:p>
        </p:txBody>
      </p:sp>
      <p:sp>
        <p:nvSpPr>
          <p:cNvPr id="3" name="Text 1"/>
          <p:cNvSpPr/>
          <p:nvPr/>
        </p:nvSpPr>
        <p:spPr>
          <a:xfrm>
            <a:off x="778073" y="1776532"/>
            <a:ext cx="6265902" cy="666750"/>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Our development workflow emphasizes continuous flow and a pull-based system. Daily standups ensure seamless coordination.</a:t>
            </a:r>
            <a:endParaRPr lang="en-US" sz="1750" dirty="0"/>
          </a:p>
        </p:txBody>
      </p:sp>
      <p:sp>
        <p:nvSpPr>
          <p:cNvPr id="4" name="Text 2"/>
          <p:cNvSpPr/>
          <p:nvPr/>
        </p:nvSpPr>
        <p:spPr>
          <a:xfrm>
            <a:off x="778073" y="2643307"/>
            <a:ext cx="6265902" cy="1000125"/>
          </a:xfrm>
          <a:prstGeom prst="rect">
            <a:avLst/>
          </a:prstGeom>
          <a:noFill/>
          <a:ln/>
        </p:spPr>
        <p:txBody>
          <a:bodyPr wrap="square" lIns="0" tIns="0" rIns="0" bIns="0" rtlCol="0" anchor="t"/>
          <a:lstStyle/>
          <a:p>
            <a:pPr algn="l" indent="0" marL="0">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MoneyMap leverages HTML, CSS, JS for frontend, Node.js for backend, and MySQL for database management. This stack supports our continuous integration and testing.</a:t>
            </a:r>
            <a:endParaRPr lang="en-US" sz="1750" dirty="0"/>
          </a:p>
        </p:txBody>
      </p:sp>
      <p:pic>
        <p:nvPicPr>
          <p:cNvPr id="5" name="Image 0" descr="preencoded.png">    </p:cNvPr>
          <p:cNvPicPr>
            <a:picLocks noChangeAspect="1"/>
          </p:cNvPicPr>
          <p:nvPr/>
        </p:nvPicPr>
        <p:blipFill>
          <a:blip r:embed="rId1"/>
          <a:stretch>
            <a:fillRect/>
          </a:stretch>
        </p:blipFill>
        <p:spPr>
          <a:xfrm>
            <a:off x="7594044" y="1826538"/>
            <a:ext cx="6265902" cy="62659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2243971"/>
            <a:ext cx="9282470"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Benefits &amp; Potential Challenges</a:t>
            </a:r>
            <a:endParaRPr lang="en-US" sz="4400" dirty="0"/>
          </a:p>
        </p:txBody>
      </p:sp>
      <p:sp>
        <p:nvSpPr>
          <p:cNvPr id="3" name="Text 1"/>
          <p:cNvSpPr/>
          <p:nvPr/>
        </p:nvSpPr>
        <p:spPr>
          <a:xfrm>
            <a:off x="863798" y="3562231"/>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Benefits</a:t>
            </a:r>
            <a:endParaRPr lang="en-US" sz="2200" dirty="0"/>
          </a:p>
        </p:txBody>
      </p:sp>
      <p:sp>
        <p:nvSpPr>
          <p:cNvPr id="4" name="Text 2"/>
          <p:cNvSpPr/>
          <p:nvPr/>
        </p:nvSpPr>
        <p:spPr>
          <a:xfrm>
            <a:off x="863798" y="4159687"/>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Faster user feedback on UI/UX</a:t>
            </a:r>
            <a:endParaRPr lang="en-US" sz="1900" dirty="0"/>
          </a:p>
        </p:txBody>
      </p:sp>
      <p:sp>
        <p:nvSpPr>
          <p:cNvPr id="5" name="Text 3"/>
          <p:cNvSpPr/>
          <p:nvPr/>
        </p:nvSpPr>
        <p:spPr>
          <a:xfrm>
            <a:off x="863798" y="4616172"/>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Better handling of technical challenges</a:t>
            </a:r>
            <a:endParaRPr lang="en-US" sz="1900" dirty="0"/>
          </a:p>
        </p:txBody>
      </p:sp>
      <p:sp>
        <p:nvSpPr>
          <p:cNvPr id="6" name="Text 4"/>
          <p:cNvSpPr/>
          <p:nvPr/>
        </p:nvSpPr>
        <p:spPr>
          <a:xfrm>
            <a:off x="863798" y="5072658"/>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Improved team collaboration and communication</a:t>
            </a:r>
            <a:endParaRPr lang="en-US" sz="1900" dirty="0"/>
          </a:p>
        </p:txBody>
      </p:sp>
      <p:sp>
        <p:nvSpPr>
          <p:cNvPr id="7" name="Text 5"/>
          <p:cNvSpPr/>
          <p:nvPr/>
        </p:nvSpPr>
        <p:spPr>
          <a:xfrm>
            <a:off x="863798" y="5529143"/>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Higher quality deliverables</a:t>
            </a:r>
            <a:endParaRPr lang="en-US" sz="1900" dirty="0"/>
          </a:p>
        </p:txBody>
      </p:sp>
      <p:sp>
        <p:nvSpPr>
          <p:cNvPr id="8" name="Text 6"/>
          <p:cNvSpPr/>
          <p:nvPr/>
        </p:nvSpPr>
        <p:spPr>
          <a:xfrm>
            <a:off x="7623929" y="3562231"/>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Challenges</a:t>
            </a:r>
            <a:endParaRPr lang="en-US" sz="2200" dirty="0"/>
          </a:p>
        </p:txBody>
      </p:sp>
      <p:sp>
        <p:nvSpPr>
          <p:cNvPr id="9" name="Text 7"/>
          <p:cNvSpPr/>
          <p:nvPr/>
        </p:nvSpPr>
        <p:spPr>
          <a:xfrm>
            <a:off x="7623929" y="4159687"/>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Academic project constraints and deadlines</a:t>
            </a:r>
            <a:endParaRPr lang="en-US" sz="1900" dirty="0"/>
          </a:p>
        </p:txBody>
      </p:sp>
      <p:sp>
        <p:nvSpPr>
          <p:cNvPr id="10" name="Text 8"/>
          <p:cNvSpPr/>
          <p:nvPr/>
        </p:nvSpPr>
        <p:spPr>
          <a:xfrm>
            <a:off x="7623929" y="4616172"/>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Team coordination across different tasks</a:t>
            </a:r>
            <a:endParaRPr lang="en-US" sz="1900" dirty="0"/>
          </a:p>
        </p:txBody>
      </p:sp>
      <p:sp>
        <p:nvSpPr>
          <p:cNvPr id="11" name="Text 9"/>
          <p:cNvSpPr/>
          <p:nvPr/>
        </p:nvSpPr>
        <p:spPr>
          <a:xfrm>
            <a:off x="7623929" y="5072658"/>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Balancing Agile flexibility with structured requirements</a:t>
            </a:r>
            <a:endParaRPr lang="en-US" sz="1900" dirty="0"/>
          </a:p>
        </p:txBody>
      </p:sp>
      <p:sp>
        <p:nvSpPr>
          <p:cNvPr id="12" name="Text 10"/>
          <p:cNvSpPr/>
          <p:nvPr/>
        </p:nvSpPr>
        <p:spPr>
          <a:xfrm>
            <a:off x="7623929" y="5529143"/>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Learning curve for new Agile practices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40963"/>
          </a:xfrm>
          <a:prstGeom prst="rect">
            <a:avLst/>
          </a:prstGeom>
        </p:spPr>
      </p:pic>
      <p:sp>
        <p:nvSpPr>
          <p:cNvPr id="3" name="Text 0"/>
          <p:cNvSpPr/>
          <p:nvPr/>
        </p:nvSpPr>
        <p:spPr>
          <a:xfrm>
            <a:off x="823436" y="3763566"/>
            <a:ext cx="6814542" cy="668298"/>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Montserrat Bold" pitchFamily="34" charset="0"/>
                <a:ea typeface="Montserrat Bold" pitchFamily="34" charset="-122"/>
                <a:cs typeface="Montserrat Bold" pitchFamily="34" charset="-120"/>
              </a:rPr>
              <a:t>Conclusion &amp; Next Steps</a:t>
            </a:r>
            <a:endParaRPr lang="en-US" sz="4200" dirty="0"/>
          </a:p>
        </p:txBody>
      </p:sp>
      <p:sp>
        <p:nvSpPr>
          <p:cNvPr id="4" name="Shape 1"/>
          <p:cNvSpPr/>
          <p:nvPr/>
        </p:nvSpPr>
        <p:spPr>
          <a:xfrm>
            <a:off x="823436" y="4784765"/>
            <a:ext cx="4170998" cy="2004536"/>
          </a:xfrm>
          <a:prstGeom prst="roundRect">
            <a:avLst>
              <a:gd name="adj" fmla="val 1761"/>
            </a:avLst>
          </a:prstGeom>
          <a:solidFill>
            <a:srgbClr val="F2EEEE"/>
          </a:solidFill>
          <a:ln/>
        </p:spPr>
      </p:sp>
      <p:sp>
        <p:nvSpPr>
          <p:cNvPr id="5" name="Text 2"/>
          <p:cNvSpPr/>
          <p:nvPr/>
        </p:nvSpPr>
        <p:spPr>
          <a:xfrm>
            <a:off x="1058704" y="5020032"/>
            <a:ext cx="3362087" cy="334208"/>
          </a:xfrm>
          <a:prstGeom prst="rect">
            <a:avLst/>
          </a:prstGeom>
          <a:noFill/>
          <a:ln/>
        </p:spPr>
        <p:txBody>
          <a:bodyPr wrap="none" lIns="0" tIns="0" rIns="0" bIns="0" rtlCol="0" anchor="t"/>
          <a:lstStyle/>
          <a:p>
            <a:pPr algn="l" indent="0" marL="0">
              <a:lnSpc>
                <a:spcPts val="2600"/>
              </a:lnSpc>
              <a:buNone/>
            </a:pPr>
            <a:r>
              <a:rPr lang="en-US" sz="2100" b="1" dirty="0">
                <a:solidFill>
                  <a:srgbClr val="3D3838"/>
                </a:solidFill>
                <a:latin typeface="Montserrat Bold" pitchFamily="34" charset="0"/>
                <a:ea typeface="Montserrat Bold" pitchFamily="34" charset="-122"/>
                <a:cs typeface="Montserrat Bold" pitchFamily="34" charset="-120"/>
              </a:rPr>
              <a:t>Agile &amp; Kanban Synergy</a:t>
            </a:r>
            <a:endParaRPr lang="en-US" sz="2100" dirty="0"/>
          </a:p>
        </p:txBody>
      </p:sp>
      <p:sp>
        <p:nvSpPr>
          <p:cNvPr id="6" name="Text 3"/>
          <p:cNvSpPr/>
          <p:nvPr/>
        </p:nvSpPr>
        <p:spPr>
          <a:xfrm>
            <a:off x="1058704" y="5495330"/>
            <a:ext cx="3700463" cy="1058704"/>
          </a:xfrm>
          <a:prstGeom prst="rect">
            <a:avLst/>
          </a:prstGeom>
          <a:noFill/>
          <a:ln/>
        </p:spPr>
        <p:txBody>
          <a:bodyPr wrap="square" lIns="0" tIns="0" rIns="0" bIns="0" rtlCol="0" anchor="t"/>
          <a:lstStyle/>
          <a:p>
            <a:pPr algn="l" indent="0" marL="0">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Agile principles combined with Kanban's continuous flow will optimize MoneyMap's development.</a:t>
            </a:r>
            <a:endParaRPr lang="en-US" sz="1850" dirty="0"/>
          </a:p>
        </p:txBody>
      </p:sp>
      <p:sp>
        <p:nvSpPr>
          <p:cNvPr id="7" name="Shape 4"/>
          <p:cNvSpPr/>
          <p:nvPr/>
        </p:nvSpPr>
        <p:spPr>
          <a:xfrm>
            <a:off x="5229701" y="4784765"/>
            <a:ext cx="4170998" cy="2004536"/>
          </a:xfrm>
          <a:prstGeom prst="roundRect">
            <a:avLst>
              <a:gd name="adj" fmla="val 1761"/>
            </a:avLst>
          </a:prstGeom>
          <a:solidFill>
            <a:srgbClr val="F2EEEE"/>
          </a:solidFill>
          <a:ln/>
        </p:spPr>
      </p:sp>
      <p:sp>
        <p:nvSpPr>
          <p:cNvPr id="8" name="Text 5"/>
          <p:cNvSpPr/>
          <p:nvPr/>
        </p:nvSpPr>
        <p:spPr>
          <a:xfrm>
            <a:off x="5464969" y="5020032"/>
            <a:ext cx="2890837" cy="334208"/>
          </a:xfrm>
          <a:prstGeom prst="rect">
            <a:avLst/>
          </a:prstGeom>
          <a:noFill/>
          <a:ln/>
        </p:spPr>
        <p:txBody>
          <a:bodyPr wrap="none" lIns="0" tIns="0" rIns="0" bIns="0" rtlCol="0" anchor="t"/>
          <a:lstStyle/>
          <a:p>
            <a:pPr algn="l" indent="0" marL="0">
              <a:lnSpc>
                <a:spcPts val="2600"/>
              </a:lnSpc>
              <a:buNone/>
            </a:pPr>
            <a:r>
              <a:rPr lang="en-US" sz="2100" b="1" dirty="0">
                <a:solidFill>
                  <a:srgbClr val="3D3838"/>
                </a:solidFill>
                <a:latin typeface="Montserrat Bold" pitchFamily="34" charset="0"/>
                <a:ea typeface="Montserrat Bold" pitchFamily="34" charset="-122"/>
                <a:cs typeface="Montserrat Bold" pitchFamily="34" charset="-120"/>
              </a:rPr>
              <a:t>Commitment &amp; Flow</a:t>
            </a:r>
            <a:endParaRPr lang="en-US" sz="2100" dirty="0"/>
          </a:p>
        </p:txBody>
      </p:sp>
      <p:sp>
        <p:nvSpPr>
          <p:cNvPr id="9" name="Text 6"/>
          <p:cNvSpPr/>
          <p:nvPr/>
        </p:nvSpPr>
        <p:spPr>
          <a:xfrm>
            <a:off x="5464969" y="5495330"/>
            <a:ext cx="3700463" cy="1058704"/>
          </a:xfrm>
          <a:prstGeom prst="rect">
            <a:avLst/>
          </a:prstGeom>
          <a:noFill/>
          <a:ln/>
        </p:spPr>
        <p:txBody>
          <a:bodyPr wrap="square" lIns="0" tIns="0" rIns="0" bIns="0" rtlCol="0" anchor="t"/>
          <a:lstStyle/>
          <a:p>
            <a:pPr algn="l" indent="0" marL="0">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Our team is committed to Kanban practices for efficient, high-quality delivery.</a:t>
            </a:r>
            <a:endParaRPr lang="en-US" sz="1850" dirty="0"/>
          </a:p>
        </p:txBody>
      </p:sp>
      <p:sp>
        <p:nvSpPr>
          <p:cNvPr id="10" name="Shape 7"/>
          <p:cNvSpPr/>
          <p:nvPr/>
        </p:nvSpPr>
        <p:spPr>
          <a:xfrm>
            <a:off x="9635966" y="4784765"/>
            <a:ext cx="4170998" cy="2004536"/>
          </a:xfrm>
          <a:prstGeom prst="roundRect">
            <a:avLst>
              <a:gd name="adj" fmla="val 1761"/>
            </a:avLst>
          </a:prstGeom>
          <a:solidFill>
            <a:srgbClr val="F2EEEE"/>
          </a:solidFill>
          <a:ln/>
        </p:spPr>
      </p:sp>
      <p:sp>
        <p:nvSpPr>
          <p:cNvPr id="11" name="Text 8"/>
          <p:cNvSpPr/>
          <p:nvPr/>
        </p:nvSpPr>
        <p:spPr>
          <a:xfrm>
            <a:off x="9871234" y="5020032"/>
            <a:ext cx="2712601" cy="334208"/>
          </a:xfrm>
          <a:prstGeom prst="rect">
            <a:avLst/>
          </a:prstGeom>
          <a:noFill/>
          <a:ln/>
        </p:spPr>
        <p:txBody>
          <a:bodyPr wrap="none" lIns="0" tIns="0" rIns="0" bIns="0" rtlCol="0" anchor="t"/>
          <a:lstStyle/>
          <a:p>
            <a:pPr algn="l" indent="0" marL="0">
              <a:lnSpc>
                <a:spcPts val="2600"/>
              </a:lnSpc>
              <a:buNone/>
            </a:pPr>
            <a:r>
              <a:rPr lang="en-US" sz="2100" b="1" dirty="0">
                <a:solidFill>
                  <a:srgbClr val="3D3838"/>
                </a:solidFill>
                <a:latin typeface="Montserrat Bold" pitchFamily="34" charset="0"/>
                <a:ea typeface="Montserrat Bold" pitchFamily="34" charset="-122"/>
                <a:cs typeface="Montserrat Bold" pitchFamily="34" charset="-120"/>
              </a:rPr>
              <a:t>Workflow Initiation</a:t>
            </a:r>
            <a:endParaRPr lang="en-US" sz="2100" dirty="0"/>
          </a:p>
        </p:txBody>
      </p:sp>
      <p:sp>
        <p:nvSpPr>
          <p:cNvPr id="12" name="Text 9"/>
          <p:cNvSpPr/>
          <p:nvPr/>
        </p:nvSpPr>
        <p:spPr>
          <a:xfrm>
            <a:off x="9871234" y="5495330"/>
            <a:ext cx="3700463" cy="1058704"/>
          </a:xfrm>
          <a:prstGeom prst="rect">
            <a:avLst/>
          </a:prstGeom>
          <a:noFill/>
          <a:ln/>
        </p:spPr>
        <p:txBody>
          <a:bodyPr wrap="square" lIns="0" tIns="0" rIns="0" bIns="0" rtlCol="0" anchor="t"/>
          <a:lstStyle/>
          <a:p>
            <a:pPr algn="l" indent="0" marL="0">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Next steps involve formalizing the Kanban board and initiating the first set of user stories.</a:t>
            </a:r>
            <a:endParaRPr lang="en-US" sz="1850" dirty="0"/>
          </a:p>
        </p:txBody>
      </p:sp>
      <p:sp>
        <p:nvSpPr>
          <p:cNvPr id="13" name="Text 10"/>
          <p:cNvSpPr/>
          <p:nvPr/>
        </p:nvSpPr>
        <p:spPr>
          <a:xfrm>
            <a:off x="823436" y="7053977"/>
            <a:ext cx="12983527" cy="352901"/>
          </a:xfrm>
          <a:prstGeom prst="rect">
            <a:avLst/>
          </a:prstGeom>
          <a:noFill/>
          <a:ln/>
        </p:spPr>
        <p:txBody>
          <a:bodyPr wrap="none" lIns="0" tIns="0" rIns="0" bIns="0" rtlCol="0" anchor="t"/>
          <a:lstStyle/>
          <a:p>
            <a:pPr algn="l" indent="0" marL="0">
              <a:lnSpc>
                <a:spcPts val="2750"/>
              </a:lnSpc>
              <a:buNone/>
            </a:pPr>
            <a:r>
              <a:rPr lang="en-US" sz="1850" dirty="0">
                <a:solidFill>
                  <a:srgbClr val="3D3838"/>
                </a:solidFill>
                <a:latin typeface="Source Sans Pro" pitchFamily="34" charset="0"/>
                <a:ea typeface="Source Sans Pro" pitchFamily="34" charset="-122"/>
                <a:cs typeface="Source Sans Pro" pitchFamily="34" charset="-120"/>
              </a:rPr>
              <a:t>Thank you. We are now open for any questions regarding our methodology and the MoneyMap project.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2025-07-17T10:53:41Z</dcterms:created>
  <dcterms:modified xsi:type="dcterms:W3CDTF">2025-07-17T10:53:41Z</dcterms:modified>
</cp:coreProperties>
</file>